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C.Bunch" initials="CBB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A3BB"/>
    <a:srgbClr val="00A8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12" autoAdjust="0"/>
    <p:restoredTop sz="84355" autoAdjust="0"/>
  </p:normalViewPr>
  <p:slideViewPr>
    <p:cSldViewPr>
      <p:cViewPr varScale="1">
        <p:scale>
          <a:sx n="66" d="100"/>
          <a:sy n="66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EDD59-38AF-4AA3-BB0F-E04879E8C553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6E82D-F3A4-4014-8384-C1FE4A5EA7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Holly does.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</a:t>
            </a:r>
            <a:r>
              <a:rPr lang="en-US" baseline="0" dirty="0" smtClean="0"/>
              <a:t> do the PD plans from yr 1, 2, and 3 change?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to determine priority of PD plans in terms of time?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determines the format</a:t>
            </a:r>
            <a:r>
              <a:rPr lang="en-US" baseline="0" dirty="0" smtClean="0"/>
              <a:t> of PD?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How to work together to plan for year 4 and beyond?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=========================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Growth of the program that drove need for more structured PD.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Start</a:t>
            </a:r>
            <a:r>
              <a:rPr lang="en-US" baseline="0" dirty="0" smtClean="0"/>
              <a:t> up is chaotic and making up as go along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 Adding structure based on HB’s experience.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determine priority of PD plans in terms of time?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 you manage the development process amidst all of your other responsibilities? </a:t>
            </a:r>
          </a:p>
          <a:p>
            <a:r>
              <a:rPr lang="en-US" dirty="0" smtClean="0"/>
              <a:t>How to determine</a:t>
            </a:r>
            <a:r>
              <a:rPr lang="en-US" baseline="0" dirty="0" smtClean="0"/>
              <a:t> what to emphasize in terms of time and priority? The survey.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HB to do this slide.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drives</a:t>
            </a:r>
            <a:r>
              <a:rPr lang="en-US" baseline="0" dirty="0" smtClean="0"/>
              <a:t> the order of PD offerings? </a:t>
            </a:r>
          </a:p>
          <a:p>
            <a:r>
              <a:rPr lang="en-US" baseline="0" dirty="0" smtClean="0"/>
              <a:t>What determines the format of PD?</a:t>
            </a:r>
          </a:p>
          <a:p>
            <a:endParaRPr lang="en-US" baseline="0" dirty="0" smtClean="0"/>
          </a:p>
          <a:p>
            <a:pPr lvl="0"/>
            <a:r>
              <a:rPr lang="en-US" dirty="0" smtClean="0"/>
              <a:t>How do you determine what resources should be shared at or created during the session? </a:t>
            </a:r>
          </a:p>
          <a:p>
            <a:r>
              <a:rPr lang="en-US" dirty="0" smtClean="0"/>
              <a:t>-      How can you build the skill set of your local teachers to be adept in an online environment? </a:t>
            </a:r>
          </a:p>
          <a:p>
            <a:r>
              <a:rPr lang="en-US" dirty="0" smtClean="0"/>
              <a:t> -     How can you prepare local administrators to be strong leaders of your virtual program? </a:t>
            </a:r>
          </a:p>
          <a:p>
            <a:endParaRPr lang="en-US" dirty="0" smtClean="0"/>
          </a:p>
          <a:p>
            <a:r>
              <a:rPr lang="en-US" dirty="0" smtClean="0"/>
              <a:t>How can you extend your PD reach by working with a vendor. </a:t>
            </a:r>
          </a:p>
          <a:p>
            <a:endParaRPr lang="en-US" dirty="0" smtClean="0"/>
          </a:p>
          <a:p>
            <a:r>
              <a:rPr lang="en-US" dirty="0" smtClean="0"/>
              <a:t>HB intros slide and speaks to CAIU part</a:t>
            </a:r>
          </a:p>
          <a:p>
            <a:r>
              <a:rPr lang="en-US" dirty="0" smtClean="0"/>
              <a:t>CB explains</a:t>
            </a:r>
            <a:r>
              <a:rPr lang="en-US" baseline="0" dirty="0" smtClean="0"/>
              <a:t> rationale behind EL part, order, etc.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manage in context</a:t>
            </a:r>
            <a:r>
              <a:rPr lang="en-US" baseline="0" dirty="0" smtClean="0"/>
              <a:t> of your other responsibilities?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**Question has to do with how busy district/IU leaders like you can juggle the logistics of managing a virtual implementation and a special PD emphasis alongside their other responsibilities. Not a big point. To me is the place where it’s helpful to have a vendor that supports you. a question that leads to an EL plug, essentially.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HB to do this slide.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Well</a:t>
            </a:r>
            <a:r>
              <a:rPr lang="en-US" baseline="0" dirty="0" smtClean="0"/>
              <a:t>, we have to create these and then explain how we intend to use them. </a:t>
            </a:r>
          </a:p>
          <a:p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PD planning template- Will be a spreadsheet (shocker) guiding district leads in being thoughtful about reaching their goals thru PD. I’ll create tomorrow. </a:t>
            </a:r>
          </a:p>
          <a:p>
            <a:pPr>
              <a:buFontTx/>
              <a:buChar char="-"/>
            </a:pPr>
            <a:r>
              <a:rPr lang="en-US" baseline="0" dirty="0" smtClean="0"/>
              <a:t> Implementation Guide for Goal Setting– I want this to be part of the Program </a:t>
            </a:r>
            <a:r>
              <a:rPr lang="en-US" baseline="0" dirty="0" err="1" smtClean="0"/>
              <a:t>Questionaire</a:t>
            </a:r>
            <a:r>
              <a:rPr lang="en-US" baseline="0" dirty="0" smtClean="0"/>
              <a:t>, but I think we can use the goal setting page of the parent/student support template as the example. </a:t>
            </a:r>
          </a:p>
          <a:p>
            <a:pPr>
              <a:buFontTx/>
              <a:buChar char="-"/>
            </a:pPr>
            <a:r>
              <a:rPr lang="en-US" baseline="0" dirty="0" smtClean="0"/>
              <a:t>- Sample PD schedule for year 1 and two. I think we should not do this. Instead, we’ve given the topics for our custom PD series. To me that is enough. </a:t>
            </a:r>
          </a:p>
          <a:p>
            <a:pPr>
              <a:buFontTx/>
              <a:buChar char="-"/>
            </a:pPr>
            <a:r>
              <a:rPr lang="en-US" baseline="0" dirty="0" smtClean="0"/>
              <a:t> Parent and Student Support Template- From the Sept session. Will send tomorrow. </a:t>
            </a:r>
          </a:p>
          <a:p>
            <a:pPr>
              <a:buFontTx/>
              <a:buChar char="-"/>
            </a:pPr>
            <a:r>
              <a:rPr lang="en-US" baseline="0" dirty="0" smtClean="0"/>
              <a:t> Top Ten Things– This will be part of the Nov session. I’ll create tomorrow.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E82D-F3A4-4014-8384-C1FE4A5EA7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FB93E6-BC3B-451C-A1FE-7DC0AF91493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924281-AE54-4D2D-B7B2-233D8ABA5B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hbrzycki@caiu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atherine.Bunch@edisonlearning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8686800" cy="304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The Power of Evolutionary PD: </a:t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b="0" dirty="0" smtClean="0">
                <a:solidFill>
                  <a:schemeClr val="tx2">
                    <a:lumMod val="75000"/>
                  </a:schemeClr>
                </a:solidFill>
              </a:rPr>
              <a:t>Building a successful virtual program through thoughtful professional development planning.  </a:t>
            </a:r>
            <a:endParaRPr lang="en-US" sz="80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334000"/>
            <a:ext cx="6019800" cy="1247336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Holly Brzycki, Capitol Area Online Learning Association (CAIU)</a:t>
            </a:r>
          </a:p>
          <a:p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Catherine Bunch, EdisonLearning</a:t>
            </a:r>
            <a:endParaRPr lang="en-US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90600"/>
            <a:ext cx="8686800" cy="2133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The Power of Evolutionary PD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sz="80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438400"/>
            <a:ext cx="8839200" cy="42672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0800000"/>
            </a:lightRig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en-US" sz="3200" b="1" i="1" spc="150" dirty="0" smtClean="0">
              <a:ln w="11430"/>
              <a:solidFill>
                <a:schemeClr val="accent4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Holly Brzycki</a:t>
            </a: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Capital Area Intermediate Unit </a:t>
            </a:r>
          </a:p>
          <a:p>
            <a:pPr algn="ctr"/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/>
              </a:rPr>
              <a:t>hbrzycki@caiu.org</a:t>
            </a:r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Catherine Bunch</a:t>
            </a:r>
          </a:p>
          <a:p>
            <a:pPr algn="ctr"/>
            <a:r>
              <a:rPr lang="en-US" sz="3200" b="1" i="1" spc="150" dirty="0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b="1" i="1" spc="150" dirty="0" err="1" smtClean="0">
                <a:ln w="11430"/>
                <a:solidFill>
                  <a:schemeClr val="accent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EdisonLearning</a:t>
            </a:r>
            <a:endParaRPr lang="en-US" sz="3200" b="1" i="1" spc="150" dirty="0" smtClean="0">
              <a:ln w="11430"/>
              <a:solidFill>
                <a:schemeClr val="accent4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4"/>
              </a:rPr>
              <a:t>Catherine.Bunch@edisonlearning.com</a:t>
            </a:r>
            <a:endParaRPr lang="en-US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057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990600"/>
            <a:ext cx="8839200" cy="1307592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00A8D6"/>
                </a:solidFill>
              </a:rPr>
              <a:t>Capital Area Online Learning </a:t>
            </a:r>
            <a:r>
              <a:rPr lang="en-US" sz="4400" dirty="0" err="1" smtClean="0">
                <a:solidFill>
                  <a:srgbClr val="00A8D6"/>
                </a:solidFill>
              </a:rPr>
              <a:t>Asociation</a:t>
            </a:r>
            <a:r>
              <a:rPr lang="en-US" sz="4400" dirty="0" smtClean="0">
                <a:solidFill>
                  <a:srgbClr val="00A8D6"/>
                </a:solidFill>
              </a:rPr>
              <a:t> (CAOLA)</a:t>
            </a:r>
            <a:endParaRPr lang="en-US" sz="4400" dirty="0">
              <a:solidFill>
                <a:srgbClr val="00A8D6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2590800"/>
            <a:ext cx="8763000" cy="39624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CAOLA is a collaborative effort by the school districts to allow options for every learner.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Meet basic graduation requirements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Accelerate or enhance enrichment opportunities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Allow for credit recovery and intervention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Enhance regular classroom instruction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Offer full time cyber options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2438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6644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A8D6"/>
                </a:solidFill>
              </a:rPr>
              <a:t>CAOLA</a:t>
            </a:r>
            <a:r>
              <a:rPr lang="en-US" sz="2400" dirty="0" smtClean="0">
                <a:solidFill>
                  <a:srgbClr val="00A8D6"/>
                </a:solidFill>
              </a:rPr>
              <a:t>™</a:t>
            </a:r>
            <a:r>
              <a:rPr lang="en-US" dirty="0" smtClean="0">
                <a:solidFill>
                  <a:srgbClr val="00A8D6"/>
                </a:solidFill>
              </a:rPr>
              <a:t> &amp; </a:t>
            </a:r>
            <a:r>
              <a:rPr lang="en-US" dirty="0" err="1" smtClean="0">
                <a:solidFill>
                  <a:srgbClr val="00A8D6"/>
                </a:solidFill>
              </a:rPr>
              <a:t>EdisonLearning</a:t>
            </a:r>
            <a:r>
              <a:rPr lang="en-US" sz="1800" dirty="0" smtClean="0">
                <a:solidFill>
                  <a:srgbClr val="00A8D6"/>
                </a:solidFill>
              </a:rPr>
              <a:t>©</a:t>
            </a:r>
            <a:endParaRPr lang="en-US" dirty="0">
              <a:solidFill>
                <a:srgbClr val="00A8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52400" y="2362200"/>
            <a:ext cx="8839200" cy="43434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Highly qualified, PA certified teachers.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Core courses aligned to PA State Standards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Offers a current course catalog of over  100 courses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Utilizes a modular curriculum with learning objects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Offers a Content Delivery System (CDS) that can be used to create </a:t>
            </a:r>
            <a:r>
              <a:rPr lang="en-US" u="sng" dirty="0" smtClean="0"/>
              <a:t>new</a:t>
            </a:r>
            <a:r>
              <a:rPr lang="en-US" dirty="0" smtClean="0"/>
              <a:t> coursework.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Customization for individual district needs.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Ongoing Implementation Support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8288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839200" cy="676656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A8D6"/>
                </a:solidFill>
              </a:rPr>
              <a:t>Snapshot of Implementation</a:t>
            </a:r>
            <a:endParaRPr lang="en-US" sz="3600" dirty="0">
              <a:solidFill>
                <a:srgbClr val="00A8D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52400" y="1455844"/>
          <a:ext cx="8839200" cy="5249756"/>
        </p:xfrm>
        <a:graphic>
          <a:graphicData uri="http://schemas.openxmlformats.org/drawingml/2006/table">
            <a:tbl>
              <a:tblPr firstRow="1" bandRow="1">
                <a:effectLst>
                  <a:outerShdw blurRad="241300" dir="7440000" sy="23000" kx="1200000" algn="br" rotWithShape="0">
                    <a:prstClr val="black">
                      <a:alpha val="20000"/>
                    </a:prstClr>
                  </a:outerShdw>
                </a:effectLst>
                <a:tableStyleId>{D7AC3CCA-C797-4891-BE02-D94E43425B78}</a:tableStyleId>
              </a:tblPr>
              <a:tblGrid>
                <a:gridCol w="1545208"/>
                <a:gridCol w="1241927"/>
                <a:gridCol w="3454692"/>
                <a:gridCol w="2597373"/>
              </a:tblGrid>
              <a:tr h="667135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Overall Goal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 Focus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PD Leadership</a:t>
                      </a:r>
                      <a:endParaRPr lang="en-US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85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1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Stability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Systems-focused,</a:t>
                      </a:r>
                      <a:r>
                        <a:rPr lang="en-US" sz="1600" baseline="0" dirty="0" smtClean="0"/>
                        <a:t> role-based training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EdisonLearning (EL)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85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2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Growth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Systems-focused, role-based training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 &amp; CAOLA team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25603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3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Stability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Systems-focused, </a:t>
                      </a:r>
                      <a:r>
                        <a:rPr lang="en-US" sz="1600" baseline="0" dirty="0" smtClean="0"/>
                        <a:t> role-based training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 Task-based, asynchronous PD resources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 Instructionally focused PD series 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CAOLA team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EL provide</a:t>
                      </a:r>
                      <a:r>
                        <a:rPr lang="en-US" sz="1600" baseline="0" dirty="0" smtClean="0"/>
                        <a:t>s podcasts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3600" baseline="0" dirty="0" smtClean="0"/>
                    </a:p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sz="1600" baseline="0" dirty="0" smtClean="0"/>
                        <a:t>CAIU staff  &amp;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600" baseline="0" dirty="0" smtClean="0"/>
                        <a:t>      EL implementation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96941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 4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Growth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aseline="0" dirty="0" smtClean="0"/>
                        <a:t>Asynchronous PD resources by EL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aseline="0" dirty="0" smtClean="0"/>
                        <a:t> Custom PD support by EL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CAOLA</a:t>
                      </a:r>
                      <a:endParaRPr lang="en-US" sz="16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The Catalyst: </a:t>
            </a:r>
            <a:br>
              <a:rPr lang="en-US" sz="4400" dirty="0" smtClean="0"/>
            </a:br>
            <a:r>
              <a:rPr lang="en-US" sz="4400" dirty="0" smtClean="0"/>
              <a:t>Why Create a Custom PD Series?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" y="2362200"/>
            <a:ext cx="4419600" cy="4495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 To move beyond systems based training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Increase district Administration base knowledge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 Emphasis on instruction in virtual setting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86% of the CAOLA districts expressed a need for additional PD on the end of year survey 2010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4800600" y="2362200"/>
            <a:ext cx="4343400" cy="4267201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CAOLA goal of self sufficient, local programs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for student and families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Support local districts in starting hybrid programs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Increase reflection and strategic planning by local districts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PD as vehicle for goal </a:t>
            </a:r>
            <a:r>
              <a:rPr lang="en-US" sz="2200" dirty="0" err="1" smtClean="0"/>
              <a:t>vs</a:t>
            </a:r>
            <a:r>
              <a:rPr lang="en-US" sz="2200" dirty="0" smtClean="0"/>
              <a:t> stop gap measure or time filler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9050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60045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A8D6"/>
                </a:solidFill>
              </a:rPr>
              <a:t>Where to Start? The Planning Process</a:t>
            </a:r>
            <a:endParaRPr lang="en-US" sz="4000" dirty="0">
              <a:solidFill>
                <a:srgbClr val="00A8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7772400" cy="3581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Looked at survey responses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Drew upon experience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Worked with local intermediate  colleagues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Determined a feasible plan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8610600" cy="5153025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0" y="12954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839200" cy="75285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A8D6"/>
                </a:solidFill>
              </a:rPr>
              <a:t>Putting it all Together: Designing the PD Series</a:t>
            </a:r>
            <a:endParaRPr lang="en-US" sz="3600" dirty="0">
              <a:solidFill>
                <a:srgbClr val="00A8D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228600" y="1524000"/>
          <a:ext cx="8763000" cy="5181599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{D7AC3CCA-C797-4891-BE02-D94E43425B78}</a:tableStyleId>
              </a:tblPr>
              <a:tblGrid>
                <a:gridCol w="1295400"/>
                <a:gridCol w="6172200"/>
                <a:gridCol w="1295400"/>
              </a:tblGrid>
              <a:tr h="383019">
                <a:tc>
                  <a:txBody>
                    <a:bodyPr/>
                    <a:lstStyle/>
                    <a:p>
                      <a:r>
                        <a:rPr lang="en-US" dirty="0" smtClean="0"/>
                        <a:t>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717648"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 smtClean="0"/>
                        <a:t>Parental Involvement and Student Support in your Virtual Program </a:t>
                      </a:r>
                      <a:endParaRPr lang="en-US" sz="20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83019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Types and Purposes Assessment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T.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M.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936063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Building your Local Teacher Core: Expectation Setting, Supporting and Monitoring   Instruction, and Evaluation in a Virtual Environment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How to Support Struggling Learners in Math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J.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Gillis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55244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Writing Across the Curriculum in a Virtual Setting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P and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 S. K.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670284">
                <a:tc>
                  <a:txBody>
                    <a:bodyPr/>
                    <a:lstStyle/>
                    <a:p>
                      <a:r>
                        <a:rPr lang="en-US" dirty="0" smtClean="0"/>
                        <a:t>March 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CAN Build a Hybrid Program: Creating an Implementation Model that Works for You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How to Identify and Support Struggling Readers </a:t>
                      </a:r>
                      <a:endParaRPr lang="en-US" sz="1800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K.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E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8774"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Building on This Year’s Success to Plan for Next Year </a:t>
                      </a:r>
                      <a:endParaRPr lang="en-US" sz="18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C.</a:t>
                      </a:r>
                      <a:r>
                        <a:rPr kumimoji="0" lang="en-US" sz="1800" kern="1200" baseline="0" dirty="0" smtClean="0"/>
                        <a:t> </a:t>
                      </a:r>
                      <a:r>
                        <a:rPr kumimoji="0" lang="en-US" sz="1800" kern="1200" dirty="0" smtClean="0"/>
                        <a:t>Bunch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991600" cy="136245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Devil’s in the Details: </a:t>
            </a:r>
            <a:br>
              <a:rPr lang="en-US" sz="4400" dirty="0" smtClean="0"/>
            </a:br>
            <a:r>
              <a:rPr lang="en-US" sz="4400" dirty="0" smtClean="0"/>
              <a:t>Managing Logistics of PD Series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723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Frequency of Sessions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Calendar Coordination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Live and Recorded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CB not getting  stranded due to snow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Attendance Management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Follow up Survey for PD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1336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74192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A8D6"/>
                </a:solidFill>
              </a:rPr>
              <a:t>Tools to Take With You</a:t>
            </a:r>
            <a:endParaRPr lang="en-US" sz="4000" dirty="0">
              <a:solidFill>
                <a:srgbClr val="00A8D6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8686800" cy="531812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8839200" cy="52578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1" y="1371600"/>
            <a:ext cx="8762999" cy="52578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371600"/>
            <a:ext cx="8763000" cy="51816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</TotalTime>
  <Words>971</Words>
  <Application>Microsoft Office PowerPoint</Application>
  <PresentationFormat>On-screen Show (4:3)</PresentationFormat>
  <Paragraphs>162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Power of Evolutionary PD:  Building a successful virtual program through thoughtful professional development planning.  </vt:lpstr>
      <vt:lpstr>Capital Area Online Learning Asociation (CAOLA)</vt:lpstr>
      <vt:lpstr>CAOLA™ &amp; EdisonLearning©</vt:lpstr>
      <vt:lpstr>Snapshot of Implementation</vt:lpstr>
      <vt:lpstr>The Catalyst:  Why Create a Custom PD Series? </vt:lpstr>
      <vt:lpstr>Where to Start? The Planning Process</vt:lpstr>
      <vt:lpstr>Putting it all Together: Designing the PD Series</vt:lpstr>
      <vt:lpstr>Devil’s in the Details:  Managing Logistics of PD Series</vt:lpstr>
      <vt:lpstr>Tools to Take With You</vt:lpstr>
      <vt:lpstr>The Power of Evolutionary PD  </vt:lpstr>
    </vt:vector>
  </TitlesOfParts>
  <Company>EdisonLearning,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Evolutionary PD:  Building a successful virtual program through thoughtful professional development planning.  </dc:title>
  <dc:creator> C.Bunch</dc:creator>
  <cp:lastModifiedBy> C.Bunch</cp:lastModifiedBy>
  <cp:revision>47</cp:revision>
  <dcterms:created xsi:type="dcterms:W3CDTF">2011-11-02T00:19:15Z</dcterms:created>
  <dcterms:modified xsi:type="dcterms:W3CDTF">2011-11-09T19:16:29Z</dcterms:modified>
</cp:coreProperties>
</file>